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2160">
          <p15:clr>
            <a:srgbClr val="A4A3A4"/>
          </p15:clr>
        </p15:guide>
        <p15:guide id="2" orient="horz"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523"/>
    <a:srgbClr val="DE7A9E"/>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2970" y="96"/>
      </p:cViewPr>
      <p:guideLst>
        <p:guide pos="2160"/>
        <p:guide orient="horz"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9CBE1F7-067C-0190-C0E6-EFBDF558C93C}"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E81A6BB-47CD-117B-CCCF-C1E50BD151AA}"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9CBE1F7-067C-0190-C0E6-EFBDF558C93C}"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E81A6BB-47CD-117B-CCCF-C1E50BD151AA}" type="slidenum">
              <a:rPr/>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Diapositive de titr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514350" y="1496484"/>
            <a:ext cx="5829300" cy="3183467"/>
          </a:xfrm>
        </p:spPr>
        <p:txBody>
          <a:bodyPr anchor="b"/>
          <a:lstStyle>
            <a:lvl1pPr algn="ctr">
              <a:defRPr sz="4500"/>
            </a:lvl1pPr>
          </a:lstStyle>
          <a:p>
            <a:pPr>
              <a:defRPr/>
            </a:pPr>
            <a:r>
              <a:rPr lang="fr-FR"/>
              <a:t>Modifiez le style du titre</a:t>
            </a:r>
            <a:endParaRPr lang="en-US"/>
          </a:p>
        </p:txBody>
      </p:sp>
      <p:sp>
        <p:nvSpPr>
          <p:cNvPr id="3" name="Subtitle 2"/>
          <p:cNvSpPr>
            <a:spLocks noGrp="1"/>
          </p:cNvSpPr>
          <p:nvPr>
            <p:ph type="subTitle" idx="1"/>
          </p:nvPr>
        </p:nvSpPr>
        <p:spPr bwMode="auto">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a:defRPr/>
            </a:pPr>
            <a:r>
              <a:rPr lang="fr-FR"/>
              <a:t>Modifiez le style des sous-titres du masque</a:t>
            </a:r>
            <a:endParaRPr lang="en-US"/>
          </a:p>
        </p:txBody>
      </p:sp>
      <p:sp>
        <p:nvSpPr>
          <p:cNvPr id="4" name="Date Placeholder 3"/>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5" name="Footer Placeholder 4"/>
          <p:cNvSpPr>
            <a:spLocks noGrp="1"/>
          </p:cNvSpPr>
          <p:nvPr>
            <p:ph type="ftr" sz="quarter" idx="11"/>
          </p:nvPr>
        </p:nvSpPr>
        <p:spPr bwMode="auto"/>
        <p:txBody>
          <a:bodyPr/>
          <a:lstStyle/>
          <a:p>
            <a:pPr>
              <a:defRPr/>
            </a:pPr>
            <a:endParaRPr lang="fr-FR"/>
          </a:p>
        </p:txBody>
      </p:sp>
      <p:sp>
        <p:nvSpPr>
          <p:cNvPr id="6" name="Slide Number Placeholder 5"/>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re et texte vertica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fr-FR"/>
              <a:t>Modifiez le style du titre</a:t>
            </a:r>
            <a:endParaRPr lang="en-US"/>
          </a:p>
        </p:txBody>
      </p:sp>
      <p:sp>
        <p:nvSpPr>
          <p:cNvPr id="3" name="Vertical Text Placeholder 2"/>
          <p:cNvSpPr>
            <a:spLocks noGrp="1"/>
          </p:cNvSpPr>
          <p:nvPr>
            <p:ph type="body" orient="vert" idx="1"/>
          </p:nvPr>
        </p:nvSpPr>
        <p:spPr bwMode="auto"/>
        <p:txBody>
          <a:bodyPr vert="eaVert"/>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Date Placeholder 3"/>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5" name="Footer Placeholder 4"/>
          <p:cNvSpPr>
            <a:spLocks noGrp="1"/>
          </p:cNvSpPr>
          <p:nvPr>
            <p:ph type="ftr" sz="quarter" idx="11"/>
          </p:nvPr>
        </p:nvSpPr>
        <p:spPr bwMode="auto"/>
        <p:txBody>
          <a:bodyPr/>
          <a:lstStyle/>
          <a:p>
            <a:pPr>
              <a:defRPr/>
            </a:pPr>
            <a:endParaRPr lang="fr-FR"/>
          </a:p>
        </p:txBody>
      </p:sp>
      <p:sp>
        <p:nvSpPr>
          <p:cNvPr id="6" name="Slide Number Placeholder 5"/>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Titre vertical et texte">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4907757" y="486834"/>
            <a:ext cx="1478756" cy="7749117"/>
          </a:xfrm>
        </p:spPr>
        <p:txBody>
          <a:bodyPr vert="eaVert"/>
          <a:lstStyle/>
          <a:p>
            <a:pPr>
              <a:defRPr/>
            </a:pPr>
            <a:r>
              <a:rPr lang="fr-FR"/>
              <a:t>Modifiez le style du titre</a:t>
            </a:r>
            <a:endParaRPr lang="en-US"/>
          </a:p>
        </p:txBody>
      </p:sp>
      <p:sp>
        <p:nvSpPr>
          <p:cNvPr id="3" name="Vertical Text Placeholder 2"/>
          <p:cNvSpPr>
            <a:spLocks noGrp="1"/>
          </p:cNvSpPr>
          <p:nvPr>
            <p:ph type="body" orient="vert" idx="1"/>
          </p:nvPr>
        </p:nvSpPr>
        <p:spPr bwMode="auto">
          <a:xfrm>
            <a:off x="471488" y="486834"/>
            <a:ext cx="4350544" cy="7749117"/>
          </a:xfrm>
        </p:spPr>
        <p:txBody>
          <a:bodyPr vert="eaVert"/>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Date Placeholder 3"/>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5" name="Footer Placeholder 4"/>
          <p:cNvSpPr>
            <a:spLocks noGrp="1"/>
          </p:cNvSpPr>
          <p:nvPr>
            <p:ph type="ftr" sz="quarter" idx="11"/>
          </p:nvPr>
        </p:nvSpPr>
        <p:spPr bwMode="auto"/>
        <p:txBody>
          <a:bodyPr/>
          <a:lstStyle/>
          <a:p>
            <a:pPr>
              <a:defRPr/>
            </a:pPr>
            <a:endParaRPr lang="fr-FR"/>
          </a:p>
        </p:txBody>
      </p:sp>
      <p:sp>
        <p:nvSpPr>
          <p:cNvPr id="6" name="Slide Number Placeholder 5"/>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re et contenu">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fr-FR"/>
              <a:t>Modifiez le style du titre</a:t>
            </a:r>
            <a:endParaRPr lang="en-US"/>
          </a:p>
        </p:txBody>
      </p:sp>
      <p:sp>
        <p:nvSpPr>
          <p:cNvPr id="3" name="Content Placeholder 2"/>
          <p:cNvSpPr>
            <a:spLocks noGrp="1"/>
          </p:cNvSpPr>
          <p:nvPr>
            <p:ph idx="1"/>
          </p:nvPr>
        </p:nvSpPr>
        <p:spPr bwMode="auto"/>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Date Placeholder 3"/>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5" name="Footer Placeholder 4"/>
          <p:cNvSpPr>
            <a:spLocks noGrp="1"/>
          </p:cNvSpPr>
          <p:nvPr>
            <p:ph type="ftr" sz="quarter" idx="11"/>
          </p:nvPr>
        </p:nvSpPr>
        <p:spPr bwMode="auto"/>
        <p:txBody>
          <a:bodyPr/>
          <a:lstStyle/>
          <a:p>
            <a:pPr>
              <a:defRPr/>
            </a:pPr>
            <a:endParaRPr lang="fr-FR"/>
          </a:p>
        </p:txBody>
      </p:sp>
      <p:sp>
        <p:nvSpPr>
          <p:cNvPr id="6" name="Slide Number Placeholder 5"/>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Titre de secti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67916" y="2279653"/>
            <a:ext cx="5915025" cy="3803649"/>
          </a:xfrm>
        </p:spPr>
        <p:txBody>
          <a:bodyPr anchor="b"/>
          <a:lstStyle>
            <a:lvl1pPr>
              <a:defRPr sz="4500"/>
            </a:lvl1pPr>
          </a:lstStyle>
          <a:p>
            <a:pPr>
              <a:defRPr/>
            </a:pPr>
            <a:r>
              <a:rPr lang="fr-FR"/>
              <a:t>Modifiez le style du titre</a:t>
            </a:r>
            <a:endParaRPr lang="en-US"/>
          </a:p>
        </p:txBody>
      </p:sp>
      <p:sp>
        <p:nvSpPr>
          <p:cNvPr id="3" name="Text Placeholder 2"/>
          <p:cNvSpPr>
            <a:spLocks noGrp="1"/>
          </p:cNvSpPr>
          <p:nvPr>
            <p:ph type="body" idx="1"/>
          </p:nvPr>
        </p:nvSpPr>
        <p:spPr bwMode="auto">
          <a:xfrm>
            <a:off x="467916" y="6119286"/>
            <a:ext cx="5915025" cy="2000248"/>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defRPr/>
            </a:pPr>
            <a:r>
              <a:rPr lang="fr-FR"/>
              <a:t>Cliquez pour modifier les styles du texte du masque</a:t>
            </a:r>
            <a:endParaRPr/>
          </a:p>
        </p:txBody>
      </p:sp>
      <p:sp>
        <p:nvSpPr>
          <p:cNvPr id="4" name="Date Placeholder 3"/>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5" name="Footer Placeholder 4"/>
          <p:cNvSpPr>
            <a:spLocks noGrp="1"/>
          </p:cNvSpPr>
          <p:nvPr>
            <p:ph type="ftr" sz="quarter" idx="11"/>
          </p:nvPr>
        </p:nvSpPr>
        <p:spPr bwMode="auto"/>
        <p:txBody>
          <a:bodyPr/>
          <a:lstStyle/>
          <a:p>
            <a:pPr>
              <a:defRPr/>
            </a:pPr>
            <a:endParaRPr lang="fr-FR"/>
          </a:p>
        </p:txBody>
      </p:sp>
      <p:sp>
        <p:nvSpPr>
          <p:cNvPr id="6" name="Slide Number Placeholder 5"/>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Deux contenus">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fr-FR"/>
              <a:t>Modifiez le style du titre</a:t>
            </a:r>
            <a:endParaRPr lang="en-US"/>
          </a:p>
        </p:txBody>
      </p:sp>
      <p:sp>
        <p:nvSpPr>
          <p:cNvPr id="3" name="Content Placeholder 2"/>
          <p:cNvSpPr>
            <a:spLocks noGrp="1"/>
          </p:cNvSpPr>
          <p:nvPr>
            <p:ph sz="half" idx="1"/>
          </p:nvPr>
        </p:nvSpPr>
        <p:spPr bwMode="auto">
          <a:xfrm>
            <a:off x="471488" y="2434167"/>
            <a:ext cx="2914650" cy="5801784"/>
          </a:xfrm>
        </p:spPr>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Content Placeholder 3"/>
          <p:cNvSpPr>
            <a:spLocks noGrp="1"/>
          </p:cNvSpPr>
          <p:nvPr>
            <p:ph sz="half" idx="2"/>
          </p:nvPr>
        </p:nvSpPr>
        <p:spPr bwMode="auto">
          <a:xfrm>
            <a:off x="3471863" y="2434167"/>
            <a:ext cx="2914650" cy="5801784"/>
          </a:xfrm>
        </p:spPr>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5" name="Date Placeholder 4"/>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6" name="Footer Placeholder 5"/>
          <p:cNvSpPr>
            <a:spLocks noGrp="1"/>
          </p:cNvSpPr>
          <p:nvPr>
            <p:ph type="ftr" sz="quarter" idx="11"/>
          </p:nvPr>
        </p:nvSpPr>
        <p:spPr bwMode="auto"/>
        <p:txBody>
          <a:bodyPr/>
          <a:lstStyle/>
          <a:p>
            <a:pPr>
              <a:defRPr/>
            </a:pPr>
            <a:endParaRPr lang="fr-FR"/>
          </a:p>
        </p:txBody>
      </p:sp>
      <p:sp>
        <p:nvSpPr>
          <p:cNvPr id="7" name="Slide Number Placeholder 6"/>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Comparais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72381" y="486836"/>
            <a:ext cx="5915025" cy="1767417"/>
          </a:xfrm>
        </p:spPr>
        <p:txBody>
          <a:bodyPr/>
          <a:lstStyle/>
          <a:p>
            <a:pPr>
              <a:defRPr/>
            </a:pPr>
            <a:r>
              <a:rPr lang="fr-FR"/>
              <a:t>Modifiez le style du titre</a:t>
            </a:r>
            <a:endParaRPr lang="en-US"/>
          </a:p>
        </p:txBody>
      </p:sp>
      <p:sp>
        <p:nvSpPr>
          <p:cNvPr id="3" name="Text Placeholder 2"/>
          <p:cNvSpPr>
            <a:spLocks noGrp="1"/>
          </p:cNvSpPr>
          <p:nvPr>
            <p:ph type="body" idx="1"/>
          </p:nvPr>
        </p:nvSpPr>
        <p:spPr bwMode="auto">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lang="fr-FR"/>
              <a:t>Cliquez pour modifier les styles du texte du masque</a:t>
            </a:r>
            <a:endParaRPr/>
          </a:p>
        </p:txBody>
      </p:sp>
      <p:sp>
        <p:nvSpPr>
          <p:cNvPr id="4" name="Content Placeholder 3"/>
          <p:cNvSpPr>
            <a:spLocks noGrp="1"/>
          </p:cNvSpPr>
          <p:nvPr>
            <p:ph sz="half" idx="2"/>
          </p:nvPr>
        </p:nvSpPr>
        <p:spPr bwMode="auto">
          <a:xfrm>
            <a:off x="472381" y="3340100"/>
            <a:ext cx="2901255" cy="4912784"/>
          </a:xfrm>
        </p:spPr>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5" name="Text Placeholder 4"/>
          <p:cNvSpPr>
            <a:spLocks noGrp="1"/>
          </p:cNvSpPr>
          <p:nvPr>
            <p:ph type="body" sz="quarter" idx="3"/>
          </p:nvPr>
        </p:nvSpPr>
        <p:spPr bwMode="auto">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lang="fr-FR"/>
              <a:t>Cliquez pour modifier les styles du texte du masque</a:t>
            </a:r>
            <a:endParaRPr/>
          </a:p>
        </p:txBody>
      </p:sp>
      <p:sp>
        <p:nvSpPr>
          <p:cNvPr id="6" name="Content Placeholder 5"/>
          <p:cNvSpPr>
            <a:spLocks noGrp="1"/>
          </p:cNvSpPr>
          <p:nvPr>
            <p:ph sz="quarter" idx="4"/>
          </p:nvPr>
        </p:nvSpPr>
        <p:spPr bwMode="auto">
          <a:xfrm>
            <a:off x="3471863" y="3340100"/>
            <a:ext cx="2915543" cy="4912784"/>
          </a:xfrm>
        </p:spPr>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7" name="Date Placeholder 6"/>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8" name="Footer Placeholder 7"/>
          <p:cNvSpPr>
            <a:spLocks noGrp="1"/>
          </p:cNvSpPr>
          <p:nvPr>
            <p:ph type="ftr" sz="quarter" idx="11"/>
          </p:nvPr>
        </p:nvSpPr>
        <p:spPr bwMode="auto"/>
        <p:txBody>
          <a:bodyPr/>
          <a:lstStyle/>
          <a:p>
            <a:pPr>
              <a:defRPr/>
            </a:pPr>
            <a:endParaRPr lang="fr-FR"/>
          </a:p>
        </p:txBody>
      </p:sp>
      <p:sp>
        <p:nvSpPr>
          <p:cNvPr id="9" name="Slide Number Placeholder 8"/>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Titre seu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fr-FR"/>
              <a:t>Modifiez le style du titre</a:t>
            </a:r>
            <a:endParaRPr lang="en-US"/>
          </a:p>
        </p:txBody>
      </p:sp>
      <p:sp>
        <p:nvSpPr>
          <p:cNvPr id="3" name="Date Placeholder 2"/>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4" name="Footer Placeholder 3"/>
          <p:cNvSpPr>
            <a:spLocks noGrp="1"/>
          </p:cNvSpPr>
          <p:nvPr>
            <p:ph type="ftr" sz="quarter" idx="11"/>
          </p:nvPr>
        </p:nvSpPr>
        <p:spPr bwMode="auto"/>
        <p:txBody>
          <a:bodyPr/>
          <a:lstStyle/>
          <a:p>
            <a:pPr>
              <a:defRPr/>
            </a:pPr>
            <a:endParaRPr lang="fr-FR"/>
          </a:p>
        </p:txBody>
      </p:sp>
      <p:sp>
        <p:nvSpPr>
          <p:cNvPr id="5" name="Slide Number Placeholder 4"/>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Vide">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3" name="Footer Placeholder 2"/>
          <p:cNvSpPr>
            <a:spLocks noGrp="1"/>
          </p:cNvSpPr>
          <p:nvPr>
            <p:ph type="ftr" sz="quarter" idx="11"/>
          </p:nvPr>
        </p:nvSpPr>
        <p:spPr bwMode="auto"/>
        <p:txBody>
          <a:bodyPr/>
          <a:lstStyle/>
          <a:p>
            <a:pPr>
              <a:defRPr/>
            </a:pPr>
            <a:endParaRPr lang="fr-FR"/>
          </a:p>
        </p:txBody>
      </p:sp>
      <p:sp>
        <p:nvSpPr>
          <p:cNvPr id="4" name="Slide Number Placeholder 3"/>
          <p:cNvSpPr>
            <a:spLocks noGrp="1"/>
          </p:cNvSpPr>
          <p:nvPr>
            <p:ph type="sldNum" sz="quarter" idx="12"/>
          </p:nvPr>
        </p:nvSpPr>
        <p:spPr bwMode="auto"/>
        <p:txBody>
          <a:bodyPr/>
          <a:lstStyle/>
          <a:p>
            <a:pPr>
              <a:defRPr/>
            </a:pPr>
            <a:fld id="{BB1D948C-A121-A74A-9582-4454DDF3EA04}" type="slidenum">
              <a:rPr lang="fr-FR"/>
              <a:t>‹N°›</a:t>
            </a:fld>
            <a:endParaRPr lang="fr-FR"/>
          </a:p>
        </p:txBody>
      </p:sp>
      <p:pic>
        <p:nvPicPr>
          <p:cNvPr id="7" name="Image 6"/>
          <p:cNvPicPr>
            <a:picLocks noChangeAspect="1"/>
          </p:cNvPicPr>
          <p:nvPr userDrawn="1"/>
        </p:nvPicPr>
        <p:blipFill>
          <a:blip r:embed="rId2"/>
          <a:stretch/>
        </p:blipFill>
        <p:spPr bwMode="auto">
          <a:xfrm>
            <a:off x="5238000" y="8718552"/>
            <a:ext cx="1620000" cy="365063"/>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Contenu avec légende">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72381" y="609600"/>
            <a:ext cx="2211884" cy="2133600"/>
          </a:xfrm>
        </p:spPr>
        <p:txBody>
          <a:bodyPr anchor="b"/>
          <a:lstStyle>
            <a:lvl1pPr>
              <a:defRPr sz="2400"/>
            </a:lvl1pPr>
          </a:lstStyle>
          <a:p>
            <a:pPr>
              <a:defRPr/>
            </a:pPr>
            <a:r>
              <a:rPr lang="fr-FR"/>
              <a:t>Modifiez le style du titre</a:t>
            </a:r>
            <a:endParaRPr lang="en-US"/>
          </a:p>
        </p:txBody>
      </p:sp>
      <p:sp>
        <p:nvSpPr>
          <p:cNvPr id="3" name="Content Placeholder 2"/>
          <p:cNvSpPr>
            <a:spLocks noGrp="1"/>
          </p:cNvSpPr>
          <p:nvPr>
            <p:ph idx="1"/>
          </p:nvPr>
        </p:nvSpPr>
        <p:spPr bwMode="auto">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Text Placeholder 3"/>
          <p:cNvSpPr>
            <a:spLocks noGrp="1"/>
          </p:cNvSpPr>
          <p:nvPr>
            <p:ph type="body" sz="half" idx="2"/>
          </p:nvPr>
        </p:nvSpPr>
        <p:spPr bwMode="auto">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a:pPr>
            <a:r>
              <a:rPr lang="fr-FR"/>
              <a:t>Cliquez pour modifier les styles du texte du masque</a:t>
            </a:r>
            <a:endParaRPr/>
          </a:p>
        </p:txBody>
      </p:sp>
      <p:sp>
        <p:nvSpPr>
          <p:cNvPr id="5" name="Date Placeholder 4"/>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6" name="Footer Placeholder 5"/>
          <p:cNvSpPr>
            <a:spLocks noGrp="1"/>
          </p:cNvSpPr>
          <p:nvPr>
            <p:ph type="ftr" sz="quarter" idx="11"/>
          </p:nvPr>
        </p:nvSpPr>
        <p:spPr bwMode="auto"/>
        <p:txBody>
          <a:bodyPr/>
          <a:lstStyle/>
          <a:p>
            <a:pPr>
              <a:defRPr/>
            </a:pPr>
            <a:endParaRPr lang="fr-FR"/>
          </a:p>
        </p:txBody>
      </p:sp>
      <p:sp>
        <p:nvSpPr>
          <p:cNvPr id="7" name="Slide Number Placeholder 6"/>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Image avec légende">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72381" y="609600"/>
            <a:ext cx="2211884" cy="2133600"/>
          </a:xfrm>
        </p:spPr>
        <p:txBody>
          <a:bodyPr anchor="b"/>
          <a:lstStyle>
            <a:lvl1pPr>
              <a:defRPr sz="2400"/>
            </a:lvl1pPr>
          </a:lstStyle>
          <a:p>
            <a:pPr>
              <a:defRPr/>
            </a:pPr>
            <a:r>
              <a:rPr lang="fr-FR"/>
              <a:t>Modifiez le style du titre</a:t>
            </a:r>
            <a:endParaRPr lang="en-US"/>
          </a:p>
        </p:txBody>
      </p:sp>
      <p:sp>
        <p:nvSpPr>
          <p:cNvPr id="3" name="Picture Placeholder 2"/>
          <p:cNvSpPr>
            <a:spLocks noGrp="1" noChangeAspect="1"/>
          </p:cNvSpPr>
          <p:nvPr>
            <p:ph type="pic" idx="1"/>
          </p:nvPr>
        </p:nvSpPr>
        <p:spPr bwMode="auto">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a:defRPr/>
            </a:pPr>
            <a:r>
              <a:rPr lang="fr-FR"/>
              <a:t>Cliquez sur l'icône pour ajouter une image</a:t>
            </a:r>
            <a:endParaRPr lang="en-US"/>
          </a:p>
        </p:txBody>
      </p:sp>
      <p:sp>
        <p:nvSpPr>
          <p:cNvPr id="4" name="Text Placeholder 3"/>
          <p:cNvSpPr>
            <a:spLocks noGrp="1"/>
          </p:cNvSpPr>
          <p:nvPr>
            <p:ph type="body" sz="half" idx="2"/>
          </p:nvPr>
        </p:nvSpPr>
        <p:spPr bwMode="auto">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defRPr/>
            </a:pPr>
            <a:r>
              <a:rPr lang="fr-FR"/>
              <a:t>Cliquez pour modifier les styles du texte du masque</a:t>
            </a:r>
            <a:endParaRPr/>
          </a:p>
        </p:txBody>
      </p:sp>
      <p:sp>
        <p:nvSpPr>
          <p:cNvPr id="5" name="Date Placeholder 4"/>
          <p:cNvSpPr>
            <a:spLocks noGrp="1"/>
          </p:cNvSpPr>
          <p:nvPr>
            <p:ph type="dt" sz="half" idx="10"/>
          </p:nvPr>
        </p:nvSpPr>
        <p:spPr bwMode="auto"/>
        <p:txBody>
          <a:bodyPr/>
          <a:lstStyle/>
          <a:p>
            <a:pPr>
              <a:defRPr/>
            </a:pPr>
            <a:fld id="{BF4425F2-F0E4-1D4B-BFA0-799A02AE676D}" type="datetimeFigureOut">
              <a:rPr lang="fr-FR"/>
              <a:t>17/10/2025</a:t>
            </a:fld>
            <a:endParaRPr lang="fr-FR"/>
          </a:p>
        </p:txBody>
      </p:sp>
      <p:sp>
        <p:nvSpPr>
          <p:cNvPr id="6" name="Footer Placeholder 5"/>
          <p:cNvSpPr>
            <a:spLocks noGrp="1"/>
          </p:cNvSpPr>
          <p:nvPr>
            <p:ph type="ftr" sz="quarter" idx="11"/>
          </p:nvPr>
        </p:nvSpPr>
        <p:spPr bwMode="auto"/>
        <p:txBody>
          <a:bodyPr/>
          <a:lstStyle/>
          <a:p>
            <a:pPr>
              <a:defRPr/>
            </a:pPr>
            <a:endParaRPr lang="fr-FR"/>
          </a:p>
        </p:txBody>
      </p:sp>
      <p:sp>
        <p:nvSpPr>
          <p:cNvPr id="7" name="Slide Number Placeholder 6"/>
          <p:cNvSpPr>
            <a:spLocks noGrp="1"/>
          </p:cNvSpPr>
          <p:nvPr>
            <p:ph type="sldNum" sz="quarter" idx="12"/>
          </p:nvPr>
        </p:nvSpPr>
        <p:spPr bwMode="auto"/>
        <p:txBody>
          <a:bodyPr/>
          <a:lstStyle/>
          <a:p>
            <a:pPr>
              <a:defRPr/>
            </a:pPr>
            <a:fld id="{BB1D948C-A121-A74A-9582-4454DDF3EA04}" type="slidenum">
              <a:rPr lang="fr-F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471488" y="486836"/>
            <a:ext cx="5915025" cy="1767417"/>
          </a:xfrm>
          <a:prstGeom prst="rect">
            <a:avLst/>
          </a:prstGeom>
        </p:spPr>
        <p:txBody>
          <a:bodyPr vert="horz" lIns="91440" tIns="45720" rIns="91440" bIns="45720" rtlCol="0" anchor="ctr">
            <a:normAutofit/>
          </a:bodyPr>
          <a:lstStyle/>
          <a:p>
            <a:pPr>
              <a:defRPr/>
            </a:pPr>
            <a:r>
              <a:rPr lang="fr-FR"/>
              <a:t>Modifiez le style du titre</a:t>
            </a:r>
            <a:endParaRPr lang="en-US"/>
          </a:p>
        </p:txBody>
      </p:sp>
      <p:sp>
        <p:nvSpPr>
          <p:cNvPr id="3" name="Text Placeholder 2"/>
          <p:cNvSpPr>
            <a:spLocks noGrp="1"/>
          </p:cNvSpPr>
          <p:nvPr>
            <p:ph type="body" idx="1"/>
          </p:nvPr>
        </p:nvSpPr>
        <p:spPr bwMode="auto">
          <a:xfrm>
            <a:off x="471488" y="2434167"/>
            <a:ext cx="5915025" cy="5801784"/>
          </a:xfrm>
          <a:prstGeom prst="rect">
            <a:avLst/>
          </a:prstGeom>
        </p:spPr>
        <p:txBody>
          <a:bodyPr vert="horz" lIns="91440" tIns="45720" rIns="91440" bIns="45720" rtlCol="0">
            <a:normAutofit/>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Date Placeholder 3"/>
          <p:cNvSpPr>
            <a:spLocks noGrp="1"/>
          </p:cNvSpPr>
          <p:nvPr>
            <p:ph type="dt" sz="half" idx="2"/>
          </p:nvPr>
        </p:nvSpPr>
        <p:spPr bwMode="auto">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BF4425F2-F0E4-1D4B-BFA0-799A02AE676D}" type="datetimeFigureOut">
              <a:rPr lang="fr-FR"/>
              <a:t>17/10/2025</a:t>
            </a:fld>
            <a:endParaRPr lang="fr-FR"/>
          </a:p>
        </p:txBody>
      </p:sp>
      <p:sp>
        <p:nvSpPr>
          <p:cNvPr id="5" name="Footer Placeholder 4"/>
          <p:cNvSpPr>
            <a:spLocks noGrp="1"/>
          </p:cNvSpPr>
          <p:nvPr>
            <p:ph type="ftr" sz="quarter" idx="3"/>
          </p:nvPr>
        </p:nvSpPr>
        <p:spPr bwMode="auto">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fr-FR"/>
          </a:p>
        </p:txBody>
      </p:sp>
      <p:sp>
        <p:nvSpPr>
          <p:cNvPr id="6" name="Slide Number Placeholder 5"/>
          <p:cNvSpPr>
            <a:spLocks noGrp="1"/>
          </p:cNvSpPr>
          <p:nvPr>
            <p:ph type="sldNum" sz="quarter" idx="4"/>
          </p:nvPr>
        </p:nvSpPr>
        <p:spPr bwMode="auto">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B1D948C-A121-A74A-9582-4454DDF3EA04}" type="slidenum">
              <a:rPr lang="fr-F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a:lnSpc>
          <a:spcPct val="90000"/>
        </a:lnSpc>
        <a:spcBef>
          <a:spcPts val="0"/>
        </a:spcBef>
        <a:buNone/>
        <a:defRPr sz="3300">
          <a:solidFill>
            <a:schemeClr val="tx1"/>
          </a:solidFill>
          <a:latin typeface="+mj-lt"/>
          <a:ea typeface="+mj-ea"/>
          <a:cs typeface="+mj-cs"/>
        </a:defRPr>
      </a:lvl1pPr>
    </p:titleStyle>
    <p:bodyStyle>
      <a:lvl1pPr marL="171450" indent="-171450" algn="l" defTabSz="685800">
        <a:lnSpc>
          <a:spcPct val="90000"/>
        </a:lnSpc>
        <a:spcBef>
          <a:spcPts val="750"/>
        </a:spcBef>
        <a:buFont typeface="Arial"/>
        <a:buChar char="•"/>
        <a:defRPr sz="2100">
          <a:solidFill>
            <a:schemeClr val="tx1"/>
          </a:solidFill>
          <a:latin typeface="+mn-lt"/>
          <a:ea typeface="+mn-ea"/>
          <a:cs typeface="+mn-cs"/>
        </a:defRPr>
      </a:lvl1pPr>
      <a:lvl2pPr marL="514350" indent="-171450" algn="l" defTabSz="685800">
        <a:lnSpc>
          <a:spcPct val="90000"/>
        </a:lnSpc>
        <a:spcBef>
          <a:spcPts val="375"/>
        </a:spcBef>
        <a:buFont typeface="Arial"/>
        <a:buChar char="•"/>
        <a:defRPr sz="1800">
          <a:solidFill>
            <a:schemeClr val="tx1"/>
          </a:solidFill>
          <a:latin typeface="+mn-lt"/>
          <a:ea typeface="+mn-ea"/>
          <a:cs typeface="+mn-cs"/>
        </a:defRPr>
      </a:lvl2pPr>
      <a:lvl3pPr marL="857250" indent="-171450" algn="l" defTabSz="685800">
        <a:lnSpc>
          <a:spcPct val="90000"/>
        </a:lnSpc>
        <a:spcBef>
          <a:spcPts val="375"/>
        </a:spcBef>
        <a:buFont typeface="Arial"/>
        <a:buChar char="•"/>
        <a:defRPr sz="1500">
          <a:solidFill>
            <a:schemeClr val="tx1"/>
          </a:solidFill>
          <a:latin typeface="+mn-lt"/>
          <a:ea typeface="+mn-ea"/>
          <a:cs typeface="+mn-cs"/>
        </a:defRPr>
      </a:lvl3pPr>
      <a:lvl4pPr marL="1200150" indent="-171450" algn="l" defTabSz="685800">
        <a:lnSpc>
          <a:spcPct val="90000"/>
        </a:lnSpc>
        <a:spcBef>
          <a:spcPts val="375"/>
        </a:spcBef>
        <a:buFont typeface="Arial"/>
        <a:buChar char="•"/>
        <a:defRPr sz="1350">
          <a:solidFill>
            <a:schemeClr val="tx1"/>
          </a:solidFill>
          <a:latin typeface="+mn-lt"/>
          <a:ea typeface="+mn-ea"/>
          <a:cs typeface="+mn-cs"/>
        </a:defRPr>
      </a:lvl4pPr>
      <a:lvl5pPr marL="1543050" indent="-171450" algn="l" defTabSz="685800">
        <a:lnSpc>
          <a:spcPct val="90000"/>
        </a:lnSpc>
        <a:spcBef>
          <a:spcPts val="375"/>
        </a:spcBef>
        <a:buFont typeface="Arial"/>
        <a:buChar char="•"/>
        <a:defRPr sz="1350">
          <a:solidFill>
            <a:schemeClr val="tx1"/>
          </a:solidFill>
          <a:latin typeface="+mn-lt"/>
          <a:ea typeface="+mn-ea"/>
          <a:cs typeface="+mn-cs"/>
        </a:defRPr>
      </a:lvl5pPr>
      <a:lvl6pPr marL="1885950" indent="-171450" algn="l" defTabSz="685800">
        <a:lnSpc>
          <a:spcPct val="90000"/>
        </a:lnSpc>
        <a:spcBef>
          <a:spcPts val="375"/>
        </a:spcBef>
        <a:buFont typeface="Arial"/>
        <a:buChar char="•"/>
        <a:defRPr sz="1350">
          <a:solidFill>
            <a:schemeClr val="tx1"/>
          </a:solidFill>
          <a:latin typeface="+mn-lt"/>
          <a:ea typeface="+mn-ea"/>
          <a:cs typeface="+mn-cs"/>
        </a:defRPr>
      </a:lvl6pPr>
      <a:lvl7pPr marL="2228850" indent="-171450" algn="l" defTabSz="685800">
        <a:lnSpc>
          <a:spcPct val="90000"/>
        </a:lnSpc>
        <a:spcBef>
          <a:spcPts val="375"/>
        </a:spcBef>
        <a:buFont typeface="Arial"/>
        <a:buChar char="•"/>
        <a:defRPr sz="1350">
          <a:solidFill>
            <a:schemeClr val="tx1"/>
          </a:solidFill>
          <a:latin typeface="+mn-lt"/>
          <a:ea typeface="+mn-ea"/>
          <a:cs typeface="+mn-cs"/>
        </a:defRPr>
      </a:lvl7pPr>
      <a:lvl8pPr marL="2571750" indent="-171450" algn="l" defTabSz="685800">
        <a:lnSpc>
          <a:spcPct val="90000"/>
        </a:lnSpc>
        <a:spcBef>
          <a:spcPts val="375"/>
        </a:spcBef>
        <a:buFont typeface="Arial"/>
        <a:buChar char="•"/>
        <a:defRPr sz="1350">
          <a:solidFill>
            <a:schemeClr val="tx1"/>
          </a:solidFill>
          <a:latin typeface="+mn-lt"/>
          <a:ea typeface="+mn-ea"/>
          <a:cs typeface="+mn-cs"/>
        </a:defRPr>
      </a:lvl8pPr>
      <a:lvl9pPr marL="2914650" indent="-171450" algn="l" defTabSz="685800">
        <a:lnSpc>
          <a:spcPct val="90000"/>
        </a:lnSpc>
        <a:spcBef>
          <a:spcPts val="375"/>
        </a:spcBef>
        <a:buFont typeface="Arial"/>
        <a:buChar char="•"/>
        <a:defRPr sz="135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 name="ZoneTexte 19"/>
          <p:cNvSpPr txBox="1"/>
          <p:nvPr/>
        </p:nvSpPr>
        <p:spPr bwMode="auto">
          <a:xfrm>
            <a:off x="1519670" y="703017"/>
            <a:ext cx="3778599" cy="369332"/>
          </a:xfrm>
          <a:prstGeom prst="rect">
            <a:avLst/>
          </a:prstGeom>
          <a:noFill/>
        </p:spPr>
        <p:txBody>
          <a:bodyPr wrap="none" rtlCol="0">
            <a:spAutoFit/>
          </a:bodyPr>
          <a:lstStyle/>
          <a:p>
            <a:pPr>
              <a:defRPr/>
            </a:pPr>
            <a:r>
              <a:rPr lang="fr-FR" b="1"/>
              <a:t>VUE D’ENSEMBLE DES COMPÉTENCES</a:t>
            </a:r>
            <a:endParaRPr b="1"/>
          </a:p>
        </p:txBody>
      </p:sp>
      <p:sp>
        <p:nvSpPr>
          <p:cNvPr id="2" name="Rectangle 1">
            <a:extLst>
              <a:ext uri="{FF2B5EF4-FFF2-40B4-BE49-F238E27FC236}">
                <a16:creationId xmlns:a16="http://schemas.microsoft.com/office/drawing/2014/main" id="{7D4EA02F-DE38-3770-0879-9E232894678B}"/>
              </a:ext>
            </a:extLst>
          </p:cNvPr>
          <p:cNvSpPr/>
          <p:nvPr/>
        </p:nvSpPr>
        <p:spPr>
          <a:xfrm>
            <a:off x="115172" y="113568"/>
            <a:ext cx="6640470" cy="31905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 b="1" cap="all" dirty="0">
                <a:solidFill>
                  <a:schemeClr val="bg1"/>
                </a:solidFill>
                <a:latin typeface="Myriad Pro" panose="020B0503030403020204" pitchFamily="34" charset="0"/>
              </a:rPr>
              <a:t>	 GESTION DES RISQUES QHSE 	Polytech </a:t>
            </a:r>
            <a:r>
              <a:rPr lang="fr-FR" sz="800" b="1" cap="all" dirty="0" err="1">
                <a:solidFill>
                  <a:schemeClr val="bg1"/>
                </a:solidFill>
                <a:latin typeface="Myriad Pro" panose="020B0503030403020204" pitchFamily="34" charset="0"/>
              </a:rPr>
              <a:t>grenoble</a:t>
            </a:r>
            <a:endParaRPr lang="fr-FR" sz="800" b="1" cap="all" dirty="0">
              <a:solidFill>
                <a:schemeClr val="bg1"/>
              </a:solidFill>
              <a:latin typeface="Myriad Pro" panose="020B0503030403020204" pitchFamily="34" charset="0"/>
            </a:endParaRPr>
          </a:p>
        </p:txBody>
      </p:sp>
      <p:sp>
        <p:nvSpPr>
          <p:cNvPr id="3" name="Rectangle 2">
            <a:extLst>
              <a:ext uri="{FF2B5EF4-FFF2-40B4-BE49-F238E27FC236}">
                <a16:creationId xmlns:a16="http://schemas.microsoft.com/office/drawing/2014/main" id="{33CC642D-B1BB-0DB7-2C17-AFF02AFF351F}"/>
              </a:ext>
            </a:extLst>
          </p:cNvPr>
          <p:cNvSpPr/>
          <p:nvPr/>
        </p:nvSpPr>
        <p:spPr>
          <a:xfrm>
            <a:off x="640080" y="2191500"/>
            <a:ext cx="2310297" cy="1975947"/>
          </a:xfrm>
          <a:prstGeom prst="rect">
            <a:avLst/>
          </a:prstGeom>
          <a:solidFill>
            <a:srgbClr val="EE752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cap="all" dirty="0">
                <a:latin typeface="Myriad Pro" panose="020B0503030403020204" pitchFamily="34" charset="0"/>
              </a:rPr>
              <a:t>1. Evaluer les risques dans les domaines QHSE</a:t>
            </a:r>
            <a:endParaRPr lang="fr-FR" sz="1200" cap="all" dirty="0">
              <a:latin typeface="Myriad Pro" panose="020B0503030403020204" pitchFamily="34" charset="0"/>
            </a:endParaRPr>
          </a:p>
        </p:txBody>
      </p:sp>
      <p:sp>
        <p:nvSpPr>
          <p:cNvPr id="4" name="Rectangle 3">
            <a:extLst>
              <a:ext uri="{FF2B5EF4-FFF2-40B4-BE49-F238E27FC236}">
                <a16:creationId xmlns:a16="http://schemas.microsoft.com/office/drawing/2014/main" id="{80AB1970-89B1-11AD-3409-67C55E62FD14}"/>
              </a:ext>
            </a:extLst>
          </p:cNvPr>
          <p:cNvSpPr/>
          <p:nvPr/>
        </p:nvSpPr>
        <p:spPr>
          <a:xfrm>
            <a:off x="3861903" y="2191501"/>
            <a:ext cx="2310297" cy="1975947"/>
          </a:xfrm>
          <a:prstGeom prst="rect">
            <a:avLst/>
          </a:prstGeom>
          <a:solidFill>
            <a:srgbClr val="EE752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cap="all" dirty="0">
                <a:latin typeface="Myriad Pro" panose="020B0503030403020204" pitchFamily="34" charset="0"/>
              </a:rPr>
              <a:t>2. PREVENIR ET REDUIRE LES risques dans les domaines QHSE</a:t>
            </a:r>
            <a:endParaRPr lang="fr-FR" sz="1200" cap="all" dirty="0">
              <a:latin typeface="Myriad Pro" panose="020B0503030403020204" pitchFamily="34" charset="0"/>
            </a:endParaRPr>
          </a:p>
        </p:txBody>
      </p:sp>
      <p:sp>
        <p:nvSpPr>
          <p:cNvPr id="5" name="Rectangle 4">
            <a:extLst>
              <a:ext uri="{FF2B5EF4-FFF2-40B4-BE49-F238E27FC236}">
                <a16:creationId xmlns:a16="http://schemas.microsoft.com/office/drawing/2014/main" id="{4C809D6E-196E-81D3-1B07-FF081818ED6A}"/>
              </a:ext>
            </a:extLst>
          </p:cNvPr>
          <p:cNvSpPr/>
          <p:nvPr/>
        </p:nvSpPr>
        <p:spPr>
          <a:xfrm>
            <a:off x="640080" y="5177337"/>
            <a:ext cx="2310297" cy="1975947"/>
          </a:xfrm>
          <a:prstGeom prst="rect">
            <a:avLst/>
          </a:prstGeom>
          <a:solidFill>
            <a:srgbClr val="EE752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cap="all" dirty="0">
                <a:latin typeface="Myriad Pro" panose="020B0503030403020204" pitchFamily="34" charset="0"/>
              </a:rPr>
              <a:t>3. Développer la culture QHSE au sein de l'organisation</a:t>
            </a:r>
            <a:endParaRPr lang="fr-FR" sz="1200" cap="all" dirty="0">
              <a:latin typeface="Myriad Pro" panose="020B0503030403020204" pitchFamily="34" charset="0"/>
            </a:endParaRPr>
          </a:p>
        </p:txBody>
      </p:sp>
      <p:sp>
        <p:nvSpPr>
          <p:cNvPr id="6" name="Rectangle 5">
            <a:extLst>
              <a:ext uri="{FF2B5EF4-FFF2-40B4-BE49-F238E27FC236}">
                <a16:creationId xmlns:a16="http://schemas.microsoft.com/office/drawing/2014/main" id="{CA4F1E16-1ED7-D1F1-9530-415C703AA387}"/>
              </a:ext>
            </a:extLst>
          </p:cNvPr>
          <p:cNvSpPr/>
          <p:nvPr/>
        </p:nvSpPr>
        <p:spPr>
          <a:xfrm>
            <a:off x="3861903" y="5177336"/>
            <a:ext cx="2310297" cy="1975947"/>
          </a:xfrm>
          <a:prstGeom prst="rect">
            <a:avLst/>
          </a:prstGeom>
          <a:solidFill>
            <a:srgbClr val="EE752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cap="all" dirty="0">
                <a:latin typeface="Myriad Pro" panose="020B0503030403020204" pitchFamily="34" charset="0"/>
              </a:rPr>
              <a:t>4. Piloter les systèmes de management QHSE</a:t>
            </a:r>
            <a:endParaRPr lang="fr-FR" sz="1200" cap="all" dirty="0">
              <a:latin typeface="Myriad Pro" panose="020B0503030403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 name="Rectangle 2">
            <a:extLst>
              <a:ext uri="{FF2B5EF4-FFF2-40B4-BE49-F238E27FC236}">
                <a16:creationId xmlns:a16="http://schemas.microsoft.com/office/drawing/2014/main" id="{5825E93B-A233-863D-04DD-89EB3FAAAC0C}"/>
              </a:ext>
            </a:extLst>
          </p:cNvPr>
          <p:cNvSpPr/>
          <p:nvPr/>
        </p:nvSpPr>
        <p:spPr bwMode="auto">
          <a:xfrm>
            <a:off x="115172" y="113568"/>
            <a:ext cx="6640470" cy="31905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 b="1" cap="all" dirty="0">
                <a:solidFill>
                  <a:schemeClr val="bg1"/>
                </a:solidFill>
                <a:latin typeface="Myriad Pro" panose="020B0503030403020204" pitchFamily="34" charset="0"/>
              </a:rPr>
              <a:t>	 GESTION DES RISQUES QHSE 	Polytech </a:t>
            </a:r>
            <a:r>
              <a:rPr lang="fr-FR" sz="800" b="1" cap="all" dirty="0" err="1">
                <a:solidFill>
                  <a:schemeClr val="bg1"/>
                </a:solidFill>
                <a:latin typeface="Myriad Pro" panose="020B0503030403020204" pitchFamily="34" charset="0"/>
              </a:rPr>
              <a:t>grenoble</a:t>
            </a:r>
            <a:endParaRPr lang="fr-FR" sz="800" b="1" cap="all" dirty="0">
              <a:solidFill>
                <a:schemeClr val="bg1"/>
              </a:solidFill>
              <a:latin typeface="Myriad Pro" panose="020B0503030403020204" pitchFamily="34" charset="0"/>
            </a:endParaRPr>
          </a:p>
        </p:txBody>
      </p:sp>
      <p:sp>
        <p:nvSpPr>
          <p:cNvPr id="10" name="ZoneTexte 9">
            <a:extLst>
              <a:ext uri="{FF2B5EF4-FFF2-40B4-BE49-F238E27FC236}">
                <a16:creationId xmlns:a16="http://schemas.microsoft.com/office/drawing/2014/main" id="{D293DADD-EA37-2B84-81C0-8CAC5E175728}"/>
              </a:ext>
            </a:extLst>
          </p:cNvPr>
          <p:cNvSpPr txBox="1"/>
          <p:nvPr/>
        </p:nvSpPr>
        <p:spPr>
          <a:xfrm>
            <a:off x="213165" y="432619"/>
            <a:ext cx="2088682" cy="313932"/>
          </a:xfrm>
          <a:prstGeom prst="rect">
            <a:avLst/>
          </a:prstGeom>
          <a:noFill/>
        </p:spPr>
        <p:txBody>
          <a:bodyPr wrap="square" rtlCol="0">
            <a:spAutoFit/>
          </a:bodyPr>
          <a:lstStyle/>
          <a:p>
            <a:pPr algn="ctr" defTabSz="914400">
              <a:lnSpc>
                <a:spcPct val="90000"/>
              </a:lnSpc>
              <a:spcBef>
                <a:spcPts val="1000"/>
              </a:spcBef>
              <a:buClr>
                <a:srgbClr val="00B0F0"/>
              </a:buClr>
              <a:defRPr/>
            </a:pPr>
            <a:r>
              <a:rPr lang="fr-FR" sz="1600" dirty="0">
                <a:solidFill>
                  <a:srgbClr val="00AAEB"/>
                </a:solidFill>
                <a:latin typeface="Myriad Pro" panose="020B0503030403020204"/>
                <a:ea typeface="Calibri"/>
                <a:cs typeface="Calibri"/>
              </a:rPr>
              <a:t>Compétences</a:t>
            </a:r>
          </a:p>
        </p:txBody>
      </p:sp>
      <p:sp>
        <p:nvSpPr>
          <p:cNvPr id="11" name="ZoneTexte 10">
            <a:extLst>
              <a:ext uri="{FF2B5EF4-FFF2-40B4-BE49-F238E27FC236}">
                <a16:creationId xmlns:a16="http://schemas.microsoft.com/office/drawing/2014/main" id="{A9C01725-17EE-8E9A-0B7F-9C6E4EF58712}"/>
              </a:ext>
            </a:extLst>
          </p:cNvPr>
          <p:cNvSpPr txBox="1"/>
          <p:nvPr/>
        </p:nvSpPr>
        <p:spPr bwMode="auto">
          <a:xfrm>
            <a:off x="2412653" y="478119"/>
            <a:ext cx="4432533" cy="313932"/>
          </a:xfrm>
          <a:prstGeom prst="rect">
            <a:avLst/>
          </a:prstGeom>
          <a:noFill/>
        </p:spPr>
        <p:txBody>
          <a:bodyPr wrap="square" rtlCol="0">
            <a:spAutoFit/>
          </a:bodyPr>
          <a:lstStyle/>
          <a:p>
            <a:pPr algn="ctr" defTabSz="914400">
              <a:lnSpc>
                <a:spcPct val="90000"/>
              </a:lnSpc>
              <a:spcBef>
                <a:spcPts val="1000"/>
              </a:spcBef>
              <a:buClr>
                <a:srgbClr val="00B0F0"/>
              </a:buClr>
              <a:defRPr/>
            </a:pPr>
            <a:r>
              <a:rPr lang="fr-FR" sz="1600" dirty="0">
                <a:solidFill>
                  <a:srgbClr val="00AAEB"/>
                </a:solidFill>
                <a:latin typeface="Myriad Pro" panose="020B0503030403020204"/>
                <a:ea typeface="Calibri"/>
                <a:cs typeface="Calibri"/>
              </a:rPr>
              <a:t>Composantes essentielles (critères d’exigence)</a:t>
            </a:r>
          </a:p>
        </p:txBody>
      </p:sp>
      <p:graphicFrame>
        <p:nvGraphicFramePr>
          <p:cNvPr id="18" name="Tableau 17">
            <a:extLst>
              <a:ext uri="{FF2B5EF4-FFF2-40B4-BE49-F238E27FC236}">
                <a16:creationId xmlns:a16="http://schemas.microsoft.com/office/drawing/2014/main" id="{9EF33F21-B0C6-DC98-56D2-77DDE3F396B2}"/>
              </a:ext>
            </a:extLst>
          </p:cNvPr>
          <p:cNvGraphicFramePr>
            <a:graphicFrameLocks noGrp="1"/>
          </p:cNvGraphicFramePr>
          <p:nvPr>
            <p:extLst>
              <p:ext uri="{D42A27DB-BD31-4B8C-83A1-F6EECF244321}">
                <p14:modId xmlns:p14="http://schemas.microsoft.com/office/powerpoint/2010/main" val="4103116890"/>
              </p:ext>
            </p:extLst>
          </p:nvPr>
        </p:nvGraphicFramePr>
        <p:xfrm>
          <a:off x="115172" y="785896"/>
          <a:ext cx="6627658" cy="7903788"/>
        </p:xfrm>
        <a:graphic>
          <a:graphicData uri="http://schemas.openxmlformats.org/drawingml/2006/table">
            <a:tbl>
              <a:tblPr bandRow="1">
                <a:tableStyleId>{5C22544A-7EE6-4342-B048-85BDC9FD1C3A}</a:tableStyleId>
              </a:tblPr>
              <a:tblGrid>
                <a:gridCol w="2151432">
                  <a:extLst>
                    <a:ext uri="{9D8B030D-6E8A-4147-A177-3AD203B41FA5}">
                      <a16:colId xmlns:a16="http://schemas.microsoft.com/office/drawing/2014/main" val="3935988651"/>
                    </a:ext>
                  </a:extLst>
                </a:gridCol>
                <a:gridCol w="4476226">
                  <a:extLst>
                    <a:ext uri="{9D8B030D-6E8A-4147-A177-3AD203B41FA5}">
                      <a16:colId xmlns:a16="http://schemas.microsoft.com/office/drawing/2014/main" val="2497598626"/>
                    </a:ext>
                  </a:extLst>
                </a:gridCol>
              </a:tblGrid>
              <a:tr h="1975947">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200" b="1" cap="all" dirty="0">
                          <a:solidFill>
                            <a:schemeClr val="lt1"/>
                          </a:solidFill>
                          <a:latin typeface="Myriad Pro" panose="020B0503030403020204" pitchFamily="34" charset="0"/>
                          <a:ea typeface="+mn-ea"/>
                          <a:cs typeface="+mn-cs"/>
                        </a:rPr>
                        <a:t>1. Evaluer les risques dans les domaines QHSE</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7523"/>
                    </a:solidFill>
                  </a:tcPr>
                </a:tc>
                <a:tc>
                  <a:txBody>
                    <a:bodyPr/>
                    <a:lstStyle/>
                    <a:p>
                      <a:pPr marL="171450" indent="-171450">
                        <a:buFont typeface="Arial" panose="020B0604020202020204" pitchFamily="34" charset="0"/>
                        <a:buChar char="•"/>
                      </a:pPr>
                      <a:r>
                        <a:rPr lang="fr-FR" sz="1000" dirty="0">
                          <a:latin typeface="Myriad Pro" panose="020B0503030403020204"/>
                        </a:rPr>
                        <a:t>En utilisant des méthodes appropriées pour identifier, analyser et hiérarchiser les risques</a:t>
                      </a:r>
                    </a:p>
                    <a:p>
                      <a:pPr marL="171450" indent="-171450">
                        <a:buFont typeface="Arial" panose="020B0604020202020204" pitchFamily="34" charset="0"/>
                        <a:buChar char="•"/>
                      </a:pPr>
                      <a:r>
                        <a:rPr lang="fr-FR" sz="1000" dirty="0">
                          <a:latin typeface="Myriad Pro" panose="020B0503030403020204"/>
                        </a:rPr>
                        <a:t>En impliquant les parties prenantes concernées</a:t>
                      </a:r>
                    </a:p>
                    <a:p>
                      <a:pPr marL="171450" indent="-171450">
                        <a:buFont typeface="Arial" panose="020B0604020202020204" pitchFamily="34" charset="0"/>
                        <a:buChar char="•"/>
                      </a:pPr>
                      <a:r>
                        <a:rPr lang="fr-FR" sz="1000" dirty="0">
                          <a:latin typeface="Myriad Pro" panose="020B0503030403020204"/>
                        </a:rPr>
                        <a:t>En se référant aux réglementations, normes ou standards en vigueur</a:t>
                      </a:r>
                    </a:p>
                    <a:p>
                      <a:pPr marL="171450" indent="-171450">
                        <a:buFont typeface="Arial" panose="020B0604020202020204" pitchFamily="34" charset="0"/>
                        <a:buChar char="•"/>
                      </a:pPr>
                      <a:r>
                        <a:rPr lang="fr-FR" sz="1000" dirty="0">
                          <a:latin typeface="Myriad Pro" panose="020B0503030403020204"/>
                        </a:rPr>
                        <a:t>En documentant de façon claire et précise les résultats de l'évaluation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40292546"/>
                  </a:ext>
                </a:extLst>
              </a:tr>
              <a:tr h="1975947">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200" b="1" cap="all" dirty="0">
                          <a:solidFill>
                            <a:schemeClr val="lt1"/>
                          </a:solidFill>
                          <a:latin typeface="Myriad Pro" panose="020B0503030403020204" pitchFamily="34" charset="0"/>
                          <a:ea typeface="+mn-ea"/>
                          <a:cs typeface="+mn-cs"/>
                        </a:rPr>
                        <a:t>2. Prévenir et réduire les risques dans les domaines QHSE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7523"/>
                    </a:solidFill>
                  </a:tcPr>
                </a:tc>
                <a:tc>
                  <a:txBody>
                    <a:bodyPr/>
                    <a:lstStyle/>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proposant les moyens (humains, organisationnels, techniques) adaptés aux risques et à la structure</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impliquant les parties prenantes concernées</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pilotant efficacement des plans d'actions </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communiquant de façon adaptée sur les actions réalisées ou en cours de réalisation</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se conformant aux réglementations, normes ou standards en vigueur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6313644"/>
                  </a:ext>
                </a:extLst>
              </a:tr>
              <a:tr h="1975947">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200" b="1" cap="all" dirty="0">
                          <a:solidFill>
                            <a:schemeClr val="lt1"/>
                          </a:solidFill>
                          <a:latin typeface="Myriad Pro" panose="020B0503030403020204" pitchFamily="34" charset="0"/>
                          <a:ea typeface="+mn-ea"/>
                          <a:cs typeface="+mn-cs"/>
                        </a:rPr>
                        <a:t>3. Développer la culture QHSE au sein de l'organisation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7523"/>
                    </a:solidFill>
                  </a:tcPr>
                </a:tc>
                <a:tc>
                  <a:txBody>
                    <a:bodyPr/>
                    <a:lstStyle/>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prenant en compte les besoins de la structure selon ses activités et son niveau de maturité</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adaptant les interventions aux interlocuteurs et au contexte</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organisant des mises en situation pertinentes</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suscitant de façon convaincante l'adhésion des parties prenantes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22069313"/>
                  </a:ext>
                </a:extLst>
              </a:tr>
              <a:tr h="1975947">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200" b="1" cap="all" dirty="0">
                          <a:solidFill>
                            <a:schemeClr val="lt1"/>
                          </a:solidFill>
                          <a:latin typeface="Myriad Pro" panose="020B0503030403020204" pitchFamily="34" charset="0"/>
                          <a:ea typeface="+mn-ea"/>
                          <a:cs typeface="+mn-cs"/>
                        </a:rPr>
                        <a:t>4. Piloter les systèmes de management QHSE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7523"/>
                    </a:solidFill>
                  </a:tcPr>
                </a:tc>
                <a:tc>
                  <a:txBody>
                    <a:bodyPr/>
                    <a:lstStyle/>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participant pleinement à la politique QHSE de la structure</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formalisant les processus QHSE en collaboration avec les différents services</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assurant efficacement le suivi des processus QHSE</a:t>
                      </a:r>
                    </a:p>
                    <a:p>
                      <a:pPr marL="171450" indent="-171450" algn="l" defTabSz="685800">
                        <a:buFont typeface="Arial" panose="020B0604020202020204" pitchFamily="34" charset="0"/>
                        <a:buChar char="•"/>
                      </a:pPr>
                      <a:r>
                        <a:rPr lang="fr-FR" sz="1000" dirty="0">
                          <a:solidFill>
                            <a:schemeClr val="dk1"/>
                          </a:solidFill>
                          <a:latin typeface="Myriad Pro" panose="020B0503030403020204"/>
                          <a:ea typeface="+mn-ea"/>
                          <a:cs typeface="+mn-cs"/>
                        </a:rPr>
                        <a:t>En utilisant des méthodes appropriées pour les audits internes et externes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7694001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0" name="ZoneTexte 19"/>
          <p:cNvSpPr txBox="1"/>
          <p:nvPr/>
        </p:nvSpPr>
        <p:spPr bwMode="auto">
          <a:xfrm>
            <a:off x="1519670" y="703017"/>
            <a:ext cx="3778599" cy="369332"/>
          </a:xfrm>
          <a:prstGeom prst="rect">
            <a:avLst/>
          </a:prstGeom>
          <a:noFill/>
        </p:spPr>
        <p:txBody>
          <a:bodyPr wrap="none" rtlCol="0">
            <a:spAutoFit/>
          </a:bodyPr>
          <a:lstStyle/>
          <a:p>
            <a:pPr>
              <a:defRPr/>
            </a:pPr>
            <a:r>
              <a:rPr lang="fr-FR" b="1"/>
              <a:t>VUE D’ENSEMBLE DES COMPÉTENCES</a:t>
            </a:r>
            <a:endParaRPr b="1"/>
          </a:p>
        </p:txBody>
      </p:sp>
      <p:sp>
        <p:nvSpPr>
          <p:cNvPr id="2" name="Rectangle 1">
            <a:extLst>
              <a:ext uri="{FF2B5EF4-FFF2-40B4-BE49-F238E27FC236}">
                <a16:creationId xmlns:a16="http://schemas.microsoft.com/office/drawing/2014/main" id="{7D4EA02F-DE38-3770-0879-9E232894678B}"/>
              </a:ext>
            </a:extLst>
          </p:cNvPr>
          <p:cNvSpPr/>
          <p:nvPr/>
        </p:nvSpPr>
        <p:spPr>
          <a:xfrm>
            <a:off x="115172" y="113568"/>
            <a:ext cx="6640470" cy="31905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 b="1" cap="all" dirty="0">
                <a:solidFill>
                  <a:schemeClr val="bg1"/>
                </a:solidFill>
                <a:latin typeface="Myriad Pro" panose="020B0503030403020204" pitchFamily="34" charset="0"/>
              </a:rPr>
              <a:t>	Compétence transverse et commune	Polytech </a:t>
            </a:r>
            <a:r>
              <a:rPr lang="fr-FR" sz="800" b="1" cap="all" dirty="0" err="1">
                <a:solidFill>
                  <a:schemeClr val="bg1"/>
                </a:solidFill>
                <a:latin typeface="Myriad Pro" panose="020B0503030403020204" pitchFamily="34" charset="0"/>
              </a:rPr>
              <a:t>grenoble</a:t>
            </a:r>
            <a:endParaRPr lang="fr-FR" sz="800" b="1" cap="all" dirty="0">
              <a:solidFill>
                <a:schemeClr val="bg1"/>
              </a:solidFill>
              <a:latin typeface="Myriad Pro" panose="020B0503030403020204" pitchFamily="34" charset="0"/>
            </a:endParaRPr>
          </a:p>
        </p:txBody>
      </p:sp>
      <p:sp>
        <p:nvSpPr>
          <p:cNvPr id="3" name="Rectangle 2">
            <a:extLst>
              <a:ext uri="{FF2B5EF4-FFF2-40B4-BE49-F238E27FC236}">
                <a16:creationId xmlns:a16="http://schemas.microsoft.com/office/drawing/2014/main" id="{33CC642D-B1BB-0DB7-2C17-AFF02AFF351F}"/>
              </a:ext>
            </a:extLst>
          </p:cNvPr>
          <p:cNvSpPr/>
          <p:nvPr/>
        </p:nvSpPr>
        <p:spPr>
          <a:xfrm>
            <a:off x="2253820" y="2596053"/>
            <a:ext cx="2310297" cy="1975947"/>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spcAft>
                <a:spcPts val="600"/>
              </a:spcAft>
            </a:pPr>
            <a:r>
              <a:rPr lang="fr-FR" sz="1200" b="1" cap="all" dirty="0">
                <a:latin typeface="Myriad Pro" panose="020B0503030403020204" pitchFamily="34" charset="0"/>
              </a:rPr>
              <a:t>Être un ingénieur qui collabore et partage ses résultats</a:t>
            </a:r>
            <a:endParaRPr lang="fr-FR" sz="1200" cap="all" dirty="0">
              <a:latin typeface="Myriad Pro" panose="020B0503030403020204" pitchFamily="34" charset="0"/>
            </a:endParaRPr>
          </a:p>
        </p:txBody>
      </p:sp>
      <p:sp>
        <p:nvSpPr>
          <p:cNvPr id="8" name="ZoneTexte 7">
            <a:extLst>
              <a:ext uri="{FF2B5EF4-FFF2-40B4-BE49-F238E27FC236}">
                <a16:creationId xmlns:a16="http://schemas.microsoft.com/office/drawing/2014/main" id="{FFA24EF3-00C5-A7E9-246E-6DBABCD7390D}"/>
              </a:ext>
            </a:extLst>
          </p:cNvPr>
          <p:cNvSpPr txBox="1"/>
          <p:nvPr/>
        </p:nvSpPr>
        <p:spPr>
          <a:xfrm>
            <a:off x="376843" y="4987708"/>
            <a:ext cx="6223462" cy="1107996"/>
          </a:xfrm>
          <a:prstGeom prst="rect">
            <a:avLst/>
          </a:prstGeom>
          <a:noFill/>
        </p:spPr>
        <p:txBody>
          <a:bodyPr wrap="square" rtlCol="0">
            <a:spAutoFit/>
          </a:bodyPr>
          <a:lstStyle/>
          <a:p>
            <a:pPr algn="ctr"/>
            <a:r>
              <a:rPr lang="fr-FR" sz="1100" b="1" dirty="0">
                <a:solidFill>
                  <a:schemeClr val="tx1"/>
                </a:solidFill>
                <a:latin typeface="Myriad Pro" panose="020B0503030403020204"/>
              </a:rPr>
              <a:t>Description : </a:t>
            </a:r>
            <a:r>
              <a:rPr lang="fr-FR" sz="1100" dirty="0">
                <a:solidFill>
                  <a:schemeClr val="tx1"/>
                </a:solidFill>
                <a:latin typeface="Myriad Pro" panose="020B0503030403020204"/>
              </a:rPr>
              <a:t>Cette compétence englobe la capacité à rédiger et à présenter des documents professionnels de manière précise et convaincante. Elle inclut la maîtrise des outils d'innovation, de réflexion, d'organisation et de planification, tout en respectant les normes collectives et en gérant efficacement les compétences et la cohésion de l'équipe. De plus, elle met l'accent sur la communication claire des résultats, la propriété intellectuelle et la durabilité environnementale.</a:t>
            </a:r>
          </a:p>
          <a:p>
            <a:pPr algn="ctr"/>
            <a:endParaRPr lang="fr-FR" sz="1100" dirty="0">
              <a:latin typeface="Myriad Pro" panose="020B050303040302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 name="Rectangle 2">
            <a:extLst>
              <a:ext uri="{FF2B5EF4-FFF2-40B4-BE49-F238E27FC236}">
                <a16:creationId xmlns:a16="http://schemas.microsoft.com/office/drawing/2014/main" id="{5825E93B-A233-863D-04DD-89EB3FAAAC0C}"/>
              </a:ext>
            </a:extLst>
          </p:cNvPr>
          <p:cNvSpPr/>
          <p:nvPr/>
        </p:nvSpPr>
        <p:spPr bwMode="auto">
          <a:xfrm>
            <a:off x="115172" y="113568"/>
            <a:ext cx="6640470" cy="31905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 b="1" cap="all" dirty="0">
                <a:solidFill>
                  <a:schemeClr val="bg1"/>
                </a:solidFill>
                <a:latin typeface="Myriad Pro" panose="020B0503030403020204" pitchFamily="34" charset="0"/>
              </a:rPr>
              <a:t>	 Compétence transverse et commune 	Polytech </a:t>
            </a:r>
            <a:r>
              <a:rPr lang="fr-FR" sz="800" b="1" cap="all" dirty="0" err="1">
                <a:solidFill>
                  <a:schemeClr val="bg1"/>
                </a:solidFill>
                <a:latin typeface="Myriad Pro" panose="020B0503030403020204" pitchFamily="34" charset="0"/>
              </a:rPr>
              <a:t>grenoble</a:t>
            </a:r>
            <a:endParaRPr lang="fr-FR" sz="800" b="1" cap="all" dirty="0">
              <a:solidFill>
                <a:schemeClr val="bg1"/>
              </a:solidFill>
              <a:latin typeface="Myriad Pro" panose="020B0503030403020204" pitchFamily="34" charset="0"/>
            </a:endParaRPr>
          </a:p>
        </p:txBody>
      </p:sp>
      <p:sp>
        <p:nvSpPr>
          <p:cNvPr id="11" name="ZoneTexte 10">
            <a:extLst>
              <a:ext uri="{FF2B5EF4-FFF2-40B4-BE49-F238E27FC236}">
                <a16:creationId xmlns:a16="http://schemas.microsoft.com/office/drawing/2014/main" id="{A9C01725-17EE-8E9A-0B7F-9C6E4EF58712}"/>
              </a:ext>
            </a:extLst>
          </p:cNvPr>
          <p:cNvSpPr txBox="1"/>
          <p:nvPr/>
        </p:nvSpPr>
        <p:spPr bwMode="auto">
          <a:xfrm>
            <a:off x="-64538" y="432619"/>
            <a:ext cx="2619318" cy="535531"/>
          </a:xfrm>
          <a:prstGeom prst="rect">
            <a:avLst/>
          </a:prstGeom>
          <a:noFill/>
        </p:spPr>
        <p:txBody>
          <a:bodyPr wrap="square" rtlCol="0">
            <a:spAutoFit/>
          </a:bodyPr>
          <a:lstStyle/>
          <a:p>
            <a:pPr algn="ctr" defTabSz="914400">
              <a:lnSpc>
                <a:spcPct val="90000"/>
              </a:lnSpc>
              <a:spcBef>
                <a:spcPts val="1000"/>
              </a:spcBef>
              <a:buClr>
                <a:srgbClr val="00B0F0"/>
              </a:buClr>
              <a:defRPr/>
            </a:pPr>
            <a:r>
              <a:rPr lang="fr-FR" sz="1600" dirty="0">
                <a:solidFill>
                  <a:srgbClr val="00AAEB"/>
                </a:solidFill>
                <a:latin typeface="Myriad Pro" panose="020B0503030403020204"/>
                <a:ea typeface="Calibri"/>
                <a:cs typeface="Calibri"/>
              </a:rPr>
              <a:t>Composantes essentielles (critères d’exigence)</a:t>
            </a:r>
          </a:p>
        </p:txBody>
      </p:sp>
      <p:graphicFrame>
        <p:nvGraphicFramePr>
          <p:cNvPr id="18" name="Tableau 17">
            <a:extLst>
              <a:ext uri="{FF2B5EF4-FFF2-40B4-BE49-F238E27FC236}">
                <a16:creationId xmlns:a16="http://schemas.microsoft.com/office/drawing/2014/main" id="{9EF33F21-B0C6-DC98-56D2-77DDE3F396B2}"/>
              </a:ext>
            </a:extLst>
          </p:cNvPr>
          <p:cNvGraphicFramePr>
            <a:graphicFrameLocks noGrp="1"/>
          </p:cNvGraphicFramePr>
          <p:nvPr>
            <p:extLst>
              <p:ext uri="{D42A27DB-BD31-4B8C-83A1-F6EECF244321}">
                <p14:modId xmlns:p14="http://schemas.microsoft.com/office/powerpoint/2010/main" val="3566101784"/>
              </p:ext>
            </p:extLst>
          </p:nvPr>
        </p:nvGraphicFramePr>
        <p:xfrm>
          <a:off x="115172" y="1064028"/>
          <a:ext cx="6627658" cy="7521997"/>
        </p:xfrm>
        <a:graphic>
          <a:graphicData uri="http://schemas.openxmlformats.org/drawingml/2006/table">
            <a:tbl>
              <a:tblPr bandRow="1">
                <a:tableStyleId>{5C22544A-7EE6-4342-B048-85BDC9FD1C3A}</a:tableStyleId>
              </a:tblPr>
              <a:tblGrid>
                <a:gridCol w="2151432">
                  <a:extLst>
                    <a:ext uri="{9D8B030D-6E8A-4147-A177-3AD203B41FA5}">
                      <a16:colId xmlns:a16="http://schemas.microsoft.com/office/drawing/2014/main" val="3935988651"/>
                    </a:ext>
                  </a:extLst>
                </a:gridCol>
                <a:gridCol w="4476226">
                  <a:extLst>
                    <a:ext uri="{9D8B030D-6E8A-4147-A177-3AD203B41FA5}">
                      <a16:colId xmlns:a16="http://schemas.microsoft.com/office/drawing/2014/main" val="2497598626"/>
                    </a:ext>
                  </a:extLst>
                </a:gridCol>
              </a:tblGrid>
              <a:tr h="1120407">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rédigeant des documents clairs et accessibles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indent="-171450">
                        <a:buFont typeface="Arial" panose="020B0604020202020204" pitchFamily="34" charset="0"/>
                        <a:buChar char="•"/>
                      </a:pPr>
                      <a:r>
                        <a:rPr lang="fr-FR" sz="1000" dirty="0">
                          <a:solidFill>
                            <a:schemeClr val="tx1"/>
                          </a:solidFill>
                          <a:latin typeface="Myriad Pro" panose="020B0503030403020204"/>
                        </a:rPr>
                        <a:t>Vocabulaire/grammaire/orthographe : assurer une utilisation correcte et précise de la langue.</a:t>
                      </a:r>
                    </a:p>
                    <a:p>
                      <a:pPr marL="171450" indent="-171450">
                        <a:buFont typeface="Arial" panose="020B0604020202020204" pitchFamily="34" charset="0"/>
                        <a:buChar char="•"/>
                      </a:pPr>
                      <a:r>
                        <a:rPr lang="fr-FR" sz="1000" dirty="0">
                          <a:solidFill>
                            <a:schemeClr val="tx1"/>
                          </a:solidFill>
                          <a:latin typeface="Myriad Pro" panose="020B0503030403020204"/>
                        </a:rPr>
                        <a:t>Références/renvois : inclure des références et des renvois clairs et précis vers les figures, tableaux et bibliographies légendés.</a:t>
                      </a:r>
                    </a:p>
                    <a:p>
                      <a:pPr marL="171450" indent="-171450">
                        <a:buFont typeface="Arial" panose="020B0604020202020204" pitchFamily="34" charset="0"/>
                        <a:buChar char="•"/>
                      </a:pPr>
                      <a:r>
                        <a:rPr lang="fr-FR" sz="1000" dirty="0">
                          <a:solidFill>
                            <a:schemeClr val="tx1"/>
                          </a:solidFill>
                          <a:latin typeface="Myriad Pro" panose="020B0503030403020204"/>
                        </a:rPr>
                        <a:t>Bibliographie : assurer l'existence et la clarté d'une bibliographie.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40292546"/>
                  </a:ext>
                </a:extLst>
              </a:tr>
              <a:tr h="1335365">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communiquant ses résultats avec une argumentation détaillée (oral ou écrit devant des professionnels)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Qualité des supports : organiser les supports de manière claire et centrée sur les propos essentiels.</a:t>
                      </a:r>
                    </a:p>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Qualité des figures et illustrations : s’assurer que les figures et illustrations sont pertinentes et bien présentées.</a:t>
                      </a:r>
                    </a:p>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Clarté et justification des propos : présenter des arguments clairs et bien justifiés.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6313644"/>
                  </a:ext>
                </a:extLst>
              </a:tr>
              <a:tr h="1196264">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adoptant les outils ad hoc d’innovation, de réflexion, d’organisation et planification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Outils  : utiliser des outils appropriés pour l'innovation, la réflexion, l'organisation et la planification des tâches.</a:t>
                      </a:r>
                    </a:p>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Usage :  vérifier que les outils permettent d’orienter les décisions et l’avancement du projet.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22069313"/>
                  </a:ext>
                </a:extLst>
              </a:tr>
              <a:tr h="940021">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exprimant son individualité dans un groupe tout en respectant les règles collectives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Règles collectives : adhérer aux règles et normes collectives de l'organisation.</a:t>
                      </a:r>
                    </a:p>
                    <a:p>
                      <a:pPr marL="171450" indent="-171450" algn="l" defTabSz="685800">
                        <a:buFont typeface="Arial" panose="020B0604020202020204" pitchFamily="34" charset="0"/>
                        <a:buChar char="•"/>
                      </a:pPr>
                      <a:r>
                        <a:rPr lang="fr-FR" sz="1000" dirty="0">
                          <a:solidFill>
                            <a:schemeClr val="tx1"/>
                          </a:solidFill>
                          <a:latin typeface="Myriad Pro" panose="020B0503030403020204"/>
                          <a:ea typeface="+mn-ea"/>
                          <a:cs typeface="+mn-cs"/>
                        </a:rPr>
                        <a:t>Gestion des compétences/activités : reconnaitre les compétences et les activités de ses collègues ou des personnes ressources pour permettre à son travail de progresser.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2912823"/>
                  </a:ext>
                </a:extLst>
              </a:tr>
              <a:tr h="1314500">
                <a:tc>
                  <a:txBody>
                    <a:bodyPr/>
                    <a:lstStyle/>
                    <a:p>
                      <a:pPr marL="0" marR="0" lvl="0" indent="0" algn="ctr" defTabSz="45720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respectant la propriété intellectuelle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Références et citations : présenter correctement les références et citations.</a:t>
                      </a:r>
                    </a:p>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Bibliographie : assurer une bibliographie claire et complète.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76940013"/>
                  </a:ext>
                </a:extLst>
              </a:tr>
              <a:tr h="1513939">
                <a:tc>
                  <a:txBody>
                    <a:bodyPr/>
                    <a:lstStyle/>
                    <a:p>
                      <a:pPr marL="0" marR="0" lvl="0" indent="0" algn="ctr" defTabSz="457200" rtl="0" eaLnBrk="1" fontAlgn="auto" latinLnBrk="0" hangingPunct="1">
                        <a:lnSpc>
                          <a:spcPct val="100000"/>
                        </a:lnSpc>
                        <a:spcBef>
                          <a:spcPts val="0"/>
                        </a:spcBef>
                        <a:spcAft>
                          <a:spcPts val="600"/>
                        </a:spcAft>
                        <a:buClrTx/>
                        <a:buSzTx/>
                        <a:buFontTx/>
                        <a:buNone/>
                        <a:tabLst/>
                        <a:defRPr/>
                      </a:pPr>
                      <a:r>
                        <a:rPr lang="fr-FR" sz="1050" b="1" cap="all" dirty="0">
                          <a:solidFill>
                            <a:schemeClr val="lt1"/>
                          </a:solidFill>
                          <a:latin typeface="Myriad Pro" panose="020B0503030403020204" pitchFamily="34" charset="0"/>
                          <a:ea typeface="+mn-ea"/>
                          <a:cs typeface="+mn-cs"/>
                        </a:rPr>
                        <a:t>En prenant en compte les impacts sur l’énergie et l’émission de GES, sur la biodiversité et les ressources terrestres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Impacts environnementaux : évaluer les impacts sur les 9 limites planétaires, la consommation énergétique, les ressources terrestres.</a:t>
                      </a:r>
                    </a:p>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Impacts sociaux : évaluer les impacts sur les besoins sociaux fondamentaux (économie du donut).</a:t>
                      </a:r>
                    </a:p>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Présentation des actions de l’entreprise : détailler les actions de l'entreprise dans ce domaine.</a:t>
                      </a:r>
                    </a:p>
                    <a:p>
                      <a:pPr marL="171450" marR="543560" lvl="0" indent="-171450" algn="l" defTabSz="685800">
                        <a:buSzPts val="1100"/>
                        <a:buFont typeface="Arial" panose="020B0604020202020204" pitchFamily="34" charset="0"/>
                        <a:buChar char="•"/>
                        <a:tabLst>
                          <a:tab pos="525145" algn="l"/>
                        </a:tabLst>
                        <a:defRPr/>
                      </a:pPr>
                      <a:r>
                        <a:rPr lang="fr-FR" sz="1000" dirty="0">
                          <a:solidFill>
                            <a:schemeClr val="tx1"/>
                          </a:solidFill>
                          <a:latin typeface="Myriad Pro" panose="020B0503030403020204"/>
                          <a:ea typeface="+mn-ea"/>
                          <a:cs typeface="+mn-cs"/>
                        </a:rPr>
                        <a:t>Propositions d’actions : suggérer des actions possibles pour contribuer à une économie régénératrice et distributive.</a:t>
                      </a:r>
                    </a:p>
                    <a:p>
                      <a:pPr marL="171450" marR="543560" lvl="0" indent="-171450" algn="l" defTabSz="685800">
                        <a:buSzPts val="1100"/>
                        <a:buFont typeface="Arial" panose="020B0604020202020204" pitchFamily="34" charset="0"/>
                        <a:buChar char="•"/>
                        <a:tabLst>
                          <a:tab pos="525145" algn="l"/>
                        </a:tabLst>
                        <a:defRPr/>
                      </a:pPr>
                      <a:endParaRPr lang="fr-FR" sz="1000" dirty="0">
                        <a:solidFill>
                          <a:schemeClr val="tx1"/>
                        </a:solidFill>
                        <a:latin typeface="Myriad Pro" panose="020B0503030403020204"/>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69025361"/>
                  </a:ext>
                </a:extLst>
              </a:tr>
            </a:tbl>
          </a:graphicData>
        </a:graphic>
      </p:graphicFrame>
      <p:sp>
        <p:nvSpPr>
          <p:cNvPr id="2" name="ZoneTexte 1">
            <a:extLst>
              <a:ext uri="{FF2B5EF4-FFF2-40B4-BE49-F238E27FC236}">
                <a16:creationId xmlns:a16="http://schemas.microsoft.com/office/drawing/2014/main" id="{0DB62E6E-EA30-5AA5-774A-64A70FF114D9}"/>
              </a:ext>
            </a:extLst>
          </p:cNvPr>
          <p:cNvSpPr txBox="1"/>
          <p:nvPr/>
        </p:nvSpPr>
        <p:spPr bwMode="auto">
          <a:xfrm>
            <a:off x="2421776" y="587402"/>
            <a:ext cx="4321054" cy="383182"/>
          </a:xfrm>
          <a:prstGeom prst="rect">
            <a:avLst/>
          </a:prstGeom>
          <a:noFill/>
        </p:spPr>
        <p:txBody>
          <a:bodyPr wrap="square" rtlCol="0">
            <a:spAutoFit/>
          </a:bodyPr>
          <a:lstStyle/>
          <a:p>
            <a:pPr algn="ctr" defTabSz="914400">
              <a:lnSpc>
                <a:spcPct val="90000"/>
              </a:lnSpc>
              <a:spcBef>
                <a:spcPts val="1000"/>
              </a:spcBef>
              <a:buClr>
                <a:srgbClr val="00B0F0"/>
              </a:buClr>
              <a:defRPr/>
            </a:pPr>
            <a:r>
              <a:rPr lang="fr-FR" sz="1050" dirty="0">
                <a:solidFill>
                  <a:srgbClr val="00AAEB"/>
                </a:solidFill>
                <a:latin typeface="Myriad Pro" panose="020B0503030403020204"/>
                <a:ea typeface="Calibri"/>
                <a:cs typeface="Calibri"/>
              </a:rPr>
              <a:t>Points de vigilance (ces points ne sont pas </a:t>
            </a:r>
            <a:r>
              <a:rPr lang="fr-FR" sz="1050" dirty="0">
                <a:solidFill>
                  <a:srgbClr val="57C7F2"/>
                </a:solidFill>
                <a:latin typeface="Myriad Pro" panose="020B0503030403020204"/>
                <a:ea typeface="Calibri"/>
                <a:cs typeface="Calibri"/>
              </a:rPr>
              <a:t>évalués</a:t>
            </a:r>
            <a:r>
              <a:rPr lang="fr-FR" sz="1050" dirty="0">
                <a:solidFill>
                  <a:srgbClr val="00AAEB"/>
                </a:solidFill>
                <a:latin typeface="Myriad Pro" panose="020B0503030403020204"/>
                <a:ea typeface="Calibri"/>
                <a:cs typeface="Calibri"/>
              </a:rPr>
              <a:t> individuellement mais doivent servir pour valider la composante essentielle)</a:t>
            </a:r>
          </a:p>
        </p:txBody>
      </p:sp>
    </p:spTree>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a:ea typeface="Arial"/>
        <a:cs typeface="Arial"/>
      </a:majorFont>
      <a:minorFont>
        <a:latin typeface="Calibri"/>
        <a:ea typeface="Arial"/>
        <a:cs typeface="Arial"/>
      </a:minorFont>
    </a:fontScheme>
    <a:fmtScheme name="Thème 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
      <a:majorFont>
        <a:latin typeface="Calibri Light"/>
        <a:ea typeface="Arial"/>
        <a:cs typeface="Arial"/>
      </a:majorFont>
      <a:minorFont>
        <a:latin typeface="Calibri"/>
        <a:ea typeface="Arial"/>
        <a:cs typeface="Arial"/>
      </a:minorFont>
    </a:fontScheme>
    <a:fmtScheme name="Thème 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77</TotalTime>
  <Words>751</Words>
  <Application>Microsoft Office PowerPoint</Application>
  <DocSecurity>0</DocSecurity>
  <PresentationFormat>Affichage à l'écran (4:3)</PresentationFormat>
  <Paragraphs>63</Paragraphs>
  <Slides>4</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Calibri</vt:lpstr>
      <vt:lpstr>Calibri Light</vt:lpstr>
      <vt:lpstr>Myriad Pro</vt:lpstr>
      <vt:lpstr>Thème Office</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Arnaud Stolz</dc:creator>
  <cp:keywords/>
  <dc:description/>
  <cp:lastModifiedBy>Olivier HUGON</cp:lastModifiedBy>
  <cp:revision>71</cp:revision>
  <dcterms:created xsi:type="dcterms:W3CDTF">2024-01-30T16:46:58Z</dcterms:created>
  <dcterms:modified xsi:type="dcterms:W3CDTF">2025-10-17T09:01:19Z</dcterms:modified>
  <cp:category/>
  <dc:identifier/>
  <cp:contentStatus/>
  <dc:language/>
  <cp:version/>
</cp:coreProperties>
</file>